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CC"/>
    <a:srgbClr val="009999"/>
    <a:srgbClr val="CC00FF"/>
    <a:srgbClr val="FF66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81" autoAdjust="0"/>
  </p:normalViewPr>
  <p:slideViewPr>
    <p:cSldViewPr snapToGrid="0">
      <p:cViewPr>
        <p:scale>
          <a:sx n="40" d="100"/>
          <a:sy n="40" d="100"/>
        </p:scale>
        <p:origin x="-630" y="2796"/>
      </p:cViewPr>
      <p:guideLst>
        <p:guide orient="horz" pos="9526"/>
        <p:guide pos="60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HP+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Lamblia</c:v>
                </c:pt>
                <c:pt idx="1">
                  <c:v>Вlastocystis </c:v>
                </c:pt>
                <c:pt idx="2">
                  <c:v>Ent.coli</c:v>
                </c:pt>
                <c:pt idx="3">
                  <c:v>Ent. Sp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28</c:v>
                </c:pt>
                <c:pt idx="1">
                  <c:v>16</c:v>
                </c:pt>
                <c:pt idx="2">
                  <c:v>11.2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HP-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Lamblia</c:v>
                </c:pt>
                <c:pt idx="1">
                  <c:v>Вlastocystis </c:v>
                </c:pt>
                <c:pt idx="2">
                  <c:v>Ent.coli</c:v>
                </c:pt>
                <c:pt idx="3">
                  <c:v>Ent. Sp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</c:v>
                </c:pt>
                <c:pt idx="1">
                  <c:v>10</c:v>
                </c:pt>
                <c:pt idx="2">
                  <c:v>9.4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Lamblia</c:v>
                </c:pt>
                <c:pt idx="1">
                  <c:v>Вlastocystis </c:v>
                </c:pt>
                <c:pt idx="2">
                  <c:v>Ent.coli</c:v>
                </c:pt>
                <c:pt idx="3">
                  <c:v>Ent. Sp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0142720"/>
        <c:axId val="60144256"/>
        <c:axId val="0"/>
      </c:bar3DChart>
      <c:catAx>
        <c:axId val="6014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6014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14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014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4689771433632"/>
          <c:y val="0.87495308681420847"/>
          <c:w val="0.86338897284691551"/>
          <c:h val="0.10711946872248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Всероссийский конгресс по медицинской микробиологии, </a:t>
            </a:r>
            <a:b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клинической микологии и иммунологии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XXV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211" y="27602709"/>
            <a:ext cx="2059333" cy="1602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1347536" y="706351"/>
            <a:ext cx="16727621" cy="317065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PROTOZOIAN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INVASIONS IN CHRONIC PATHOLOGY OF THE GASTROINTESTINAL TRACT </a:t>
            </a:r>
            <a:endParaRPr lang="ru-RU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ASSOCIATED WITH </a:t>
            </a: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HELICOBACTER PYLORI</a:t>
            </a: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Agafonova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E.В.1,2,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Isaeva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G.Sh.1,2,Isaeva R.A.3,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Petrova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D.N.1</a:t>
            </a:r>
          </a:p>
          <a:p>
            <a:pPr lvl="0" algn="ctr"/>
            <a:r>
              <a:rPr lang="ru-RU" sz="240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Kazan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Research Institute of Epidemiology and Microbiology,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Rospotrebnadzor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Kazan State Medical University, Ministry of Health of the Russian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Federation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 FGAOU VO "First Moscow State Medical University named after I.M.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Sechenov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Ministry of Health of the Russian Federation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Sechenov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University)</a:t>
            </a:r>
            <a:endParaRPr lang="ru-RU" alt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2217737" y="12633159"/>
            <a:ext cx="7306470" cy="1540041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7" y="4211055"/>
            <a:ext cx="7858125" cy="541420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1076582" y="21357765"/>
            <a:ext cx="6745214" cy="694539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406316" y="10189497"/>
            <a:ext cx="7117891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055019" y="4972020"/>
            <a:ext cx="7957007" cy="521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Заболевания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ЖКТ 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гетерогенная патология, в этиологии которой значимую роль играет не только инфицирование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монопатогеном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Helicobacter pylori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HP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), но 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глистно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-протозойные инвазии, вирусные инфекции и другие инфекционные и неинфекционные агенты.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Особое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внимание уделяется проблеме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лямблиоза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что обусловлено широким распространением этого паразита во всем мире. Также приобретают определенную значимость другие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protozoa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в частности  В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lastocystis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spp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Bl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и другие виды простейших. </a:t>
            </a:r>
            <a:endParaRPr lang="ru-RU" altLang="ru-RU" sz="24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055018" y="11753567"/>
            <a:ext cx="8219073" cy="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dirty="0"/>
              <a:t> 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17738" y="14558211"/>
            <a:ext cx="7858124" cy="1456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Обследовано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544 пациента с клиническими проявлениями абдоминального болевого и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диспептического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синдромов и верифицированным диагнозом “Хронический  гастродуоденит” (82 %) и “Язвенная болезнь желудка и 12 перстной кишки” (18 %).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Комплексное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обследование на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HP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включало:тест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для качественного выявления 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 кале (“РЭД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Helicobacter pylori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”; Москва, Россия),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уреазные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тесты в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биоптатах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(ФГДС), определение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AT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к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Cag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Ag HP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         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Паразитологическое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обследование включало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Рутинную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диагностику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Parasep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влажный мазок с раствором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Люголя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Методы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разработанные во ФБУН КНИИЭМ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Роспотребнадзора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“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Комплексная система диагностики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паразитозов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” (КС, патент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2018101361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омбинированные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гельминтоовоскопические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методы -“Способ диагностики аскаридоза” патент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2368324, “Способ диагностики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лямблиозной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инвазии” патент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2371719, использующие оригинальные флотационные системы и оптимальные комбинации методов. </a:t>
            </a:r>
          </a:p>
          <a:p>
            <a:pPr eaLnBrk="1" hangingPunct="1">
              <a:spcBef>
                <a:spcPct val="50000"/>
              </a:spcBef>
            </a:pP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13898"/>
              </p:ext>
            </p:extLst>
          </p:nvPr>
        </p:nvGraphicFramePr>
        <p:xfrm>
          <a:off x="10464825" y="13928982"/>
          <a:ext cx="7497725" cy="315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49" y="4211056"/>
            <a:ext cx="7452245" cy="760964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369549" y="4972020"/>
            <a:ext cx="7452246" cy="89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sz="2400" dirty="0" smtClean="0"/>
              <a:t>       Инфицирование </a:t>
            </a:r>
            <a:r>
              <a:rPr lang="ru-RU" sz="2400" dirty="0"/>
              <a:t>H</a:t>
            </a:r>
            <a:r>
              <a:rPr lang="en-US" sz="2400" dirty="0"/>
              <a:t>P </a:t>
            </a:r>
            <a:r>
              <a:rPr lang="ru-RU" sz="2400" dirty="0"/>
              <a:t>выявлено у 47,5 % пациентов. </a:t>
            </a:r>
            <a:endParaRPr lang="ru-RU" sz="2400" dirty="0" smtClean="0"/>
          </a:p>
          <a:p>
            <a:pPr algn="just">
              <a:spcBef>
                <a:spcPct val="50000"/>
              </a:spcBef>
            </a:pPr>
            <a:r>
              <a:rPr lang="en-US" sz="2400" dirty="0" smtClean="0"/>
              <a:t>      </a:t>
            </a:r>
            <a:r>
              <a:rPr lang="ru-RU" sz="2400" dirty="0" smtClean="0"/>
              <a:t> </a:t>
            </a:r>
            <a:r>
              <a:rPr lang="ru-RU" sz="2400" dirty="0"/>
              <a:t>В настоящее время не оспаривается ведущая роль H</a:t>
            </a:r>
            <a:r>
              <a:rPr lang="en-US" sz="2400" dirty="0"/>
              <a:t>P</a:t>
            </a:r>
            <a:r>
              <a:rPr lang="ru-RU" sz="2400" dirty="0"/>
              <a:t> в генезе хронических заболеваний ЖКТ, что подтверждается и в нашем </a:t>
            </a:r>
            <a:r>
              <a:rPr lang="ru-RU" sz="2400" dirty="0" smtClean="0"/>
              <a:t>исследовании</a:t>
            </a:r>
            <a:r>
              <a:rPr lang="en-US" sz="2400" dirty="0"/>
              <a:t>.</a:t>
            </a:r>
            <a:r>
              <a:rPr lang="ru-RU" sz="2400" dirty="0" smtClean="0"/>
              <a:t> </a:t>
            </a:r>
            <a:r>
              <a:rPr lang="ru-RU" sz="2400" dirty="0"/>
              <a:t>Необходимо отметить, что существует диссоциация между частотой </a:t>
            </a:r>
            <a:r>
              <a:rPr lang="ru-RU" sz="2400" dirty="0" err="1"/>
              <a:t>инфицированния</a:t>
            </a:r>
            <a:r>
              <a:rPr lang="ru-RU" sz="2400" dirty="0"/>
              <a:t> </a:t>
            </a:r>
            <a:r>
              <a:rPr lang="en-US" sz="2400" dirty="0"/>
              <a:t>HP</a:t>
            </a:r>
            <a:r>
              <a:rPr lang="ru-RU" sz="2400" dirty="0"/>
              <a:t> и количеством больных хроническими заболеваниями ЖКТ.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 smtClean="0"/>
              <a:t>        </a:t>
            </a:r>
            <a:r>
              <a:rPr lang="ru-RU" sz="2400" dirty="0" smtClean="0"/>
              <a:t>При </a:t>
            </a:r>
            <a:r>
              <a:rPr lang="ru-RU" sz="2400" dirty="0"/>
              <a:t>применении КС инфицирование </a:t>
            </a:r>
            <a:r>
              <a:rPr lang="en-US" sz="2400" dirty="0" err="1"/>
              <a:t>Lamblia</a:t>
            </a:r>
            <a:r>
              <a:rPr lang="en-US" sz="2400" dirty="0"/>
              <a:t> </a:t>
            </a:r>
            <a:r>
              <a:rPr lang="en-US" sz="2400" dirty="0" err="1"/>
              <a:t>intestinalis</a:t>
            </a:r>
            <a:r>
              <a:rPr lang="en-US" sz="2400" dirty="0"/>
              <a:t> </a:t>
            </a:r>
            <a:r>
              <a:rPr lang="ru-RU" sz="2400" dirty="0"/>
              <a:t>(</a:t>
            </a:r>
            <a:r>
              <a:rPr lang="en-US" sz="2400" dirty="0"/>
              <a:t>L</a:t>
            </a:r>
            <a:r>
              <a:rPr lang="ru-RU" sz="2400" dirty="0"/>
              <a:t>) составило 22,9, В</a:t>
            </a:r>
            <a:r>
              <a:rPr lang="en-US" sz="2400" dirty="0" err="1"/>
              <a:t>lastocystis</a:t>
            </a:r>
            <a:r>
              <a:rPr lang="en-US" sz="2400" dirty="0"/>
              <a:t> </a:t>
            </a:r>
            <a:r>
              <a:rPr lang="en-US" sz="2400" dirty="0" err="1"/>
              <a:t>spp</a:t>
            </a:r>
            <a:r>
              <a:rPr lang="ru-RU" sz="2400" dirty="0"/>
              <a:t>.(</a:t>
            </a:r>
            <a:r>
              <a:rPr lang="en-US" sz="2400" dirty="0" err="1"/>
              <a:t>Bl</a:t>
            </a:r>
            <a:r>
              <a:rPr lang="ru-RU" sz="2400" dirty="0"/>
              <a:t>) 13,1, </a:t>
            </a:r>
            <a:r>
              <a:rPr lang="ru-RU" sz="2400" dirty="0" err="1"/>
              <a:t>Entamoeba</a:t>
            </a:r>
            <a:r>
              <a:rPr lang="ru-RU" sz="2400" dirty="0"/>
              <a:t> </a:t>
            </a:r>
            <a:r>
              <a:rPr lang="ru-RU" sz="2400" dirty="0" err="1"/>
              <a:t>coli</a:t>
            </a:r>
            <a:r>
              <a:rPr lang="ru-RU" sz="2400" dirty="0"/>
              <a:t> (ЕС) 10,2, </a:t>
            </a:r>
            <a:r>
              <a:rPr lang="ru-RU" sz="2400" dirty="0" err="1"/>
              <a:t>Entamoeba</a:t>
            </a:r>
            <a:r>
              <a:rPr lang="ru-RU" sz="2400" dirty="0"/>
              <a:t> </a:t>
            </a:r>
            <a:r>
              <a:rPr lang="ru-RU" sz="2400" dirty="0" err="1"/>
              <a:t>spp</a:t>
            </a:r>
            <a:r>
              <a:rPr lang="ru-RU" sz="2400" dirty="0"/>
              <a:t>.(</a:t>
            </a:r>
            <a:r>
              <a:rPr lang="en-US" sz="2400" dirty="0"/>
              <a:t>ES</a:t>
            </a:r>
            <a:r>
              <a:rPr lang="ru-RU" sz="2400" dirty="0"/>
              <a:t>) 9,4 %%. </a:t>
            </a:r>
            <a:endParaRPr lang="ru-RU" sz="2400" dirty="0" smtClean="0"/>
          </a:p>
          <a:p>
            <a:pPr algn="just">
              <a:spcBef>
                <a:spcPct val="50000"/>
              </a:spcBef>
            </a:pPr>
            <a:r>
              <a:rPr lang="ru-RU" sz="2400" dirty="0"/>
              <a:t> </a:t>
            </a:r>
            <a:r>
              <a:rPr lang="ru-RU" sz="2400" dirty="0" smtClean="0"/>
              <a:t>        Инвазия </a:t>
            </a:r>
            <a:r>
              <a:rPr lang="en-US" sz="2400" dirty="0"/>
              <a:t>protozoa</a:t>
            </a:r>
            <a:r>
              <a:rPr lang="ru-RU" sz="2400" dirty="0"/>
              <a:t> выявлялась как у Н</a:t>
            </a:r>
            <a:r>
              <a:rPr lang="en-US" sz="2400" dirty="0"/>
              <a:t>P</a:t>
            </a:r>
            <a:r>
              <a:rPr lang="ru-RU" sz="2400" dirty="0"/>
              <a:t>+, так и у Н</a:t>
            </a:r>
            <a:r>
              <a:rPr lang="en-US" sz="2400" dirty="0"/>
              <a:t>P</a:t>
            </a:r>
            <a:r>
              <a:rPr lang="ru-RU" sz="2400" dirty="0"/>
              <a:t>- пациентов. Инфицирование </a:t>
            </a:r>
            <a:r>
              <a:rPr lang="en-US" sz="2400" dirty="0"/>
              <a:t>L</a:t>
            </a:r>
            <a:r>
              <a:rPr lang="ru-RU" sz="2400" dirty="0"/>
              <a:t> </a:t>
            </a:r>
            <a:r>
              <a:rPr lang="ru-RU" sz="2400" dirty="0" err="1"/>
              <a:t>диагносцировано</a:t>
            </a:r>
            <a:r>
              <a:rPr lang="ru-RU" sz="2400" dirty="0"/>
              <a:t> в 27,6- 18,8 %% (</a:t>
            </a:r>
            <a:r>
              <a:rPr lang="en-US" sz="2400" dirty="0"/>
              <a:t>p</a:t>
            </a:r>
            <a:r>
              <a:rPr lang="ru-RU" sz="2400" dirty="0"/>
              <a:t>&lt;0,05), В</a:t>
            </a:r>
            <a:r>
              <a:rPr lang="en-US" sz="2400" dirty="0"/>
              <a:t>l</a:t>
            </a:r>
            <a:r>
              <a:rPr lang="ru-RU" sz="2400" dirty="0"/>
              <a:t> в 16,4-10,2 %% (</a:t>
            </a:r>
            <a:r>
              <a:rPr lang="en-US" sz="2400" dirty="0"/>
              <a:t>p</a:t>
            </a:r>
            <a:r>
              <a:rPr lang="ru-RU" sz="2400" dirty="0"/>
              <a:t>&lt;0,05). Для группы непатогенных амеб различий между группами Н</a:t>
            </a:r>
            <a:r>
              <a:rPr lang="en-US" sz="2400" dirty="0"/>
              <a:t>P</a:t>
            </a:r>
            <a:r>
              <a:rPr lang="ru-RU" sz="2400" dirty="0"/>
              <a:t>+ и Н</a:t>
            </a:r>
            <a:r>
              <a:rPr lang="en-US" sz="2400" dirty="0"/>
              <a:t>P</a:t>
            </a:r>
            <a:r>
              <a:rPr lang="ru-RU" sz="2400" dirty="0"/>
              <a:t>- пациентов не обнаружено, хотя в группе </a:t>
            </a:r>
            <a:r>
              <a:rPr lang="en-US" sz="2400" dirty="0"/>
              <a:t>HP</a:t>
            </a:r>
            <a:r>
              <a:rPr lang="ru-RU" sz="2400" dirty="0"/>
              <a:t>+ отмечена тенденция к повышенной </a:t>
            </a:r>
            <a:r>
              <a:rPr lang="ru-RU" sz="2400" dirty="0" err="1"/>
              <a:t>выявляемости</a:t>
            </a:r>
            <a:r>
              <a:rPr lang="ru-RU" sz="2400" dirty="0"/>
              <a:t> </a:t>
            </a:r>
            <a:r>
              <a:rPr lang="en-US" sz="2400" dirty="0"/>
              <a:t>EC</a:t>
            </a:r>
            <a:r>
              <a:rPr lang="ru-RU" sz="2400" dirty="0"/>
              <a:t>(9,4; 11,2; </a:t>
            </a:r>
            <a:r>
              <a:rPr lang="en-US" sz="2400" dirty="0"/>
              <a:t>p</a:t>
            </a:r>
            <a:r>
              <a:rPr lang="ru-RU" sz="2400" dirty="0"/>
              <a:t>&gt;0,05) и </a:t>
            </a:r>
            <a:r>
              <a:rPr lang="en-US" sz="2400" dirty="0"/>
              <a:t>ES</a:t>
            </a:r>
            <a:r>
              <a:rPr lang="ru-RU" sz="2400" dirty="0"/>
              <a:t> (8,6;10,3; </a:t>
            </a:r>
            <a:r>
              <a:rPr lang="en-US" sz="2400" dirty="0"/>
              <a:t>p</a:t>
            </a:r>
            <a:r>
              <a:rPr lang="ru-RU" sz="2400" dirty="0"/>
              <a:t>&gt;0,05</a:t>
            </a:r>
            <a:r>
              <a:rPr lang="ru-RU" sz="2400" dirty="0" smtClean="0"/>
              <a:t>).. </a:t>
            </a:r>
          </a:p>
          <a:p>
            <a:pPr algn="just"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dirty="0" smtClean="0"/>
              <a:t>      </a:t>
            </a:r>
            <a:endParaRPr lang="en-US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1381874" y="17383125"/>
            <a:ext cx="5212264" cy="1004094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464825" y="18710222"/>
            <a:ext cx="7801760" cy="264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sz="3200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rotozoa</a:t>
            </a:r>
            <a:r>
              <a:rPr lang="ru-RU" sz="2400" dirty="0" smtClean="0"/>
              <a:t> (</a:t>
            </a:r>
            <a:r>
              <a:rPr lang="en-US" sz="2400" dirty="0" err="1"/>
              <a:t>Lamblia</a:t>
            </a:r>
            <a:r>
              <a:rPr lang="en-US" sz="2400" dirty="0"/>
              <a:t> </a:t>
            </a:r>
            <a:r>
              <a:rPr lang="en-US" sz="2400" dirty="0" err="1" smtClean="0"/>
              <a:t>intestinalis</a:t>
            </a:r>
            <a:r>
              <a:rPr lang="en-US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В</a:t>
            </a:r>
            <a:r>
              <a:rPr lang="en-US" sz="2400" dirty="0" err="1"/>
              <a:t>lastocystis</a:t>
            </a:r>
            <a:r>
              <a:rPr lang="en-US" sz="2400" dirty="0"/>
              <a:t> </a:t>
            </a:r>
            <a:r>
              <a:rPr lang="en-US" sz="2400" dirty="0" err="1"/>
              <a:t>spp</a:t>
            </a:r>
            <a:r>
              <a:rPr lang="ru-RU" sz="2400" dirty="0" smtClean="0"/>
              <a:t>.</a:t>
            </a:r>
            <a:r>
              <a:rPr lang="en-US" sz="2400" dirty="0" smtClean="0"/>
              <a:t>, </a:t>
            </a:r>
            <a:r>
              <a:rPr lang="ru-RU" sz="2400" dirty="0" err="1" smtClean="0"/>
              <a:t>Entamoeba</a:t>
            </a:r>
            <a:r>
              <a:rPr lang="ru-RU" sz="2400" dirty="0" smtClean="0"/>
              <a:t> </a:t>
            </a:r>
            <a:r>
              <a:rPr lang="ru-RU" sz="2400" dirty="0" err="1" smtClean="0"/>
              <a:t>coli</a:t>
            </a:r>
            <a:r>
              <a:rPr lang="ru-RU" sz="2400" dirty="0" smtClean="0"/>
              <a:t>, </a:t>
            </a:r>
            <a:r>
              <a:rPr lang="ru-RU" sz="2400" dirty="0" err="1"/>
              <a:t>Entamoeba</a:t>
            </a:r>
            <a:r>
              <a:rPr lang="ru-RU" sz="2400" dirty="0"/>
              <a:t> </a:t>
            </a:r>
            <a:r>
              <a:rPr lang="ru-RU" sz="2400" dirty="0" err="1" smtClean="0"/>
              <a:t>spp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и  </a:t>
            </a:r>
            <a:r>
              <a:rPr lang="en-US" sz="2400" dirty="0" smtClean="0"/>
              <a:t>HP</a:t>
            </a:r>
            <a:r>
              <a:rPr lang="ru-RU" sz="2400" dirty="0"/>
              <a:t>-протозойные микст инвазии (H</a:t>
            </a:r>
            <a:r>
              <a:rPr lang="en-US" sz="2400" dirty="0"/>
              <a:t>P</a:t>
            </a:r>
            <a:r>
              <a:rPr lang="ru-RU" sz="2400" dirty="0" smtClean="0"/>
              <a:t>+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+mn-ea"/>
              </a:rPr>
              <a:t>Lamblia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+mn-ea"/>
              </a:rPr>
              <a:t>intestinalis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ru-RU" sz="2400" dirty="0" smtClean="0"/>
              <a:t>+;</a:t>
            </a:r>
            <a:r>
              <a:rPr lang="ru-RU" sz="2400" dirty="0"/>
              <a:t>H</a:t>
            </a:r>
            <a:r>
              <a:rPr lang="en-US" sz="2400" dirty="0"/>
              <a:t>P</a:t>
            </a:r>
            <a:r>
              <a:rPr lang="ru-RU" sz="2400" dirty="0"/>
              <a:t>+ В</a:t>
            </a:r>
            <a:r>
              <a:rPr lang="en-US" sz="2400" dirty="0" err="1"/>
              <a:t>lastocystis</a:t>
            </a:r>
            <a:r>
              <a:rPr lang="en-US" sz="2400" dirty="0"/>
              <a:t> </a:t>
            </a:r>
            <a:r>
              <a:rPr lang="en-US" sz="2400" dirty="0" err="1"/>
              <a:t>spp</a:t>
            </a:r>
            <a:r>
              <a:rPr lang="en-US" sz="2400" dirty="0"/>
              <a:t> </a:t>
            </a:r>
            <a:r>
              <a:rPr lang="en-US" sz="2400" dirty="0" smtClean="0"/>
              <a:t>l</a:t>
            </a:r>
            <a:r>
              <a:rPr lang="ru-RU" sz="2400" dirty="0" smtClean="0"/>
              <a:t>+)</a:t>
            </a:r>
            <a:r>
              <a:rPr lang="ru-RU" sz="2400" dirty="0"/>
              <a:t>являются важными </a:t>
            </a:r>
            <a:r>
              <a:rPr lang="ru-RU" sz="2400" dirty="0" err="1"/>
              <a:t>этиопатогенетическими</a:t>
            </a:r>
            <a:r>
              <a:rPr lang="ru-RU" sz="2400" dirty="0"/>
              <a:t> факторами как при </a:t>
            </a:r>
            <a:r>
              <a:rPr lang="en-US" sz="2400" dirty="0"/>
              <a:t>HP</a:t>
            </a:r>
            <a:r>
              <a:rPr lang="ru-RU" sz="2400" dirty="0"/>
              <a:t>-,так и H</a:t>
            </a:r>
            <a:r>
              <a:rPr lang="en-US" sz="2400" dirty="0"/>
              <a:t>P</a:t>
            </a:r>
            <a:r>
              <a:rPr lang="ru-RU" sz="2400" dirty="0"/>
              <a:t>+ ассоциированных заболеваний ЖКТ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635916" y="22434781"/>
            <a:ext cx="7185880" cy="535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US" sz="2400" dirty="0" err="1" smtClean="0"/>
              <a:t>Horiki</a:t>
            </a:r>
            <a:r>
              <a:rPr lang="en-US" sz="2400" dirty="0" smtClean="0"/>
              <a:t> </a:t>
            </a:r>
            <a:r>
              <a:rPr lang="en-US" sz="2400" dirty="0"/>
              <a:t>N., Cheng X., Tachibana H. et al. Antibodies in individuals chronically infected with </a:t>
            </a:r>
            <a:r>
              <a:rPr lang="en-US" sz="2400" dirty="0" err="1"/>
              <a:t>Blastocystis</a:t>
            </a:r>
            <a:r>
              <a:rPr lang="en-US" sz="2400" dirty="0"/>
              <a:t> </a:t>
            </a:r>
            <a:r>
              <a:rPr lang="en-US" sz="2400" dirty="0" err="1"/>
              <a:t>hominis</a:t>
            </a:r>
            <a:r>
              <a:rPr lang="en-US" sz="2400" dirty="0"/>
              <a:t>. International congress of Parasitology X. Sydney: </a:t>
            </a:r>
            <a:r>
              <a:rPr lang="ru-RU" sz="2400" dirty="0" smtClean="0"/>
              <a:t>201</a:t>
            </a:r>
            <a:r>
              <a:rPr lang="en-US" sz="2400" dirty="0" smtClean="0"/>
              <a:t>7</a:t>
            </a:r>
            <a:r>
              <a:rPr lang="en-US" sz="2400" dirty="0"/>
              <a:t>; 107. </a:t>
            </a:r>
            <a:endParaRPr lang="ru-RU" sz="2400" dirty="0" smtClean="0"/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ru-RU" sz="2400" dirty="0" smtClean="0"/>
              <a:t>Сафронова </a:t>
            </a:r>
            <a:r>
              <a:rPr lang="ru-RU" sz="2400" dirty="0"/>
              <a:t>Н.А. </a:t>
            </a:r>
            <a:r>
              <a:rPr lang="ru-RU" sz="2400" dirty="0" err="1"/>
              <a:t>Паразитофауна</a:t>
            </a:r>
            <a:r>
              <a:rPr lang="ru-RU" sz="2400" dirty="0"/>
              <a:t> кишечника детей с </a:t>
            </a:r>
            <a:r>
              <a:rPr lang="ru-RU" sz="2400" dirty="0" err="1"/>
              <a:t>аллергодерматозами</a:t>
            </a:r>
            <a:r>
              <a:rPr lang="ru-RU" sz="2400" dirty="0"/>
              <a:t> (регион Среднего Урала): </a:t>
            </a:r>
            <a:r>
              <a:rPr lang="ru-RU" sz="2400" dirty="0" err="1"/>
              <a:t>Дис</a:t>
            </a:r>
            <a:r>
              <a:rPr lang="ru-RU" sz="2400" dirty="0"/>
              <a:t>…канд. биол. наук. М., 2000; 154. 15.Гашимова Х.А., К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ru-RU" sz="2400" dirty="0" smtClean="0"/>
              <a:t>Герасимова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+mn-ea"/>
              </a:rPr>
              <a:t>Н.А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+mn-ea"/>
              </a:rPr>
              <a:t>.</a:t>
            </a:r>
            <a:r>
              <a:rPr lang="ru-RU" sz="2400" dirty="0" smtClean="0"/>
              <a:t>,. </a:t>
            </a:r>
            <a:r>
              <a:rPr lang="ru-RU" sz="2400" dirty="0" err="1" smtClean="0"/>
              <a:t>Кохан</a:t>
            </a:r>
            <a:r>
              <a:rPr lang="ru-RU" sz="2400" dirty="0"/>
              <a:t> </a:t>
            </a:r>
            <a:r>
              <a:rPr lang="ru-RU" sz="2400" dirty="0" smtClean="0"/>
              <a:t>М.М</a:t>
            </a:r>
            <a:r>
              <a:rPr lang="ru-RU" sz="2400" dirty="0"/>
              <a:t>.</a:t>
            </a:r>
            <a:r>
              <a:rPr lang="ru-RU" sz="2400" dirty="0" smtClean="0"/>
              <a:t>, Белых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Calibri"/>
                <a:ea typeface="+mn-ea"/>
              </a:rPr>
              <a:t> О.А.</a:t>
            </a:r>
            <a:r>
              <a:rPr lang="ru-RU" sz="2400" dirty="0" smtClean="0"/>
              <a:t>,     </a:t>
            </a:r>
            <a:r>
              <a:rPr lang="ru-RU" sz="2400" dirty="0" err="1" smtClean="0"/>
              <a:t>Кениксфест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prstClr val="black"/>
                </a:solidFill>
                <a:latin typeface="Calibri"/>
                <a:ea typeface="+mn-ea"/>
              </a:rPr>
              <a:t>Ю.В. </a:t>
            </a:r>
            <a:r>
              <a:rPr lang="en-US" sz="2400" dirty="0" smtClean="0"/>
              <a:t>Intestinal </a:t>
            </a:r>
            <a:r>
              <a:rPr lang="en-US" sz="2400" dirty="0" err="1"/>
              <a:t>helminth</a:t>
            </a:r>
            <a:r>
              <a:rPr lang="en-US" sz="2400" dirty="0"/>
              <a:t> and protozoan infections in patients with chronic </a:t>
            </a:r>
            <a:r>
              <a:rPr lang="en-US" sz="2400" dirty="0" err="1" smtClean="0"/>
              <a:t>dermatoses</a:t>
            </a:r>
            <a:r>
              <a:rPr lang="ru-RU" sz="2400" dirty="0" smtClean="0"/>
              <a:t> </a:t>
            </a:r>
            <a:r>
              <a:rPr lang="en-US" sz="2400" dirty="0" err="1"/>
              <a:t>Vestn</a:t>
            </a:r>
            <a:r>
              <a:rPr lang="en-US" sz="2400" dirty="0"/>
              <a:t> </a:t>
            </a:r>
            <a:r>
              <a:rPr lang="en-US" sz="2400" dirty="0" err="1"/>
              <a:t>Dermatol</a:t>
            </a:r>
            <a:r>
              <a:rPr lang="en-US" sz="2400" dirty="0"/>
              <a:t> </a:t>
            </a:r>
            <a:r>
              <a:rPr lang="en-US" sz="2400" dirty="0" err="1"/>
              <a:t>Venerol</a:t>
            </a:r>
            <a:r>
              <a:rPr lang="en-US" sz="2400" dirty="0"/>
              <a:t> 2010; 6: </a:t>
            </a:r>
            <a:r>
              <a:rPr lang="en-US" sz="2400" dirty="0" smtClean="0"/>
              <a:t>51–57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9028" y="11269281"/>
            <a:ext cx="8149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Изучение </a:t>
            </a:r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распространенности H</a:t>
            </a:r>
            <a:r>
              <a:rPr lang="en-US" sz="2800" dirty="0">
                <a:latin typeface="Arial" pitchFamily="34" charset="0"/>
                <a:ea typeface="Times New Roman"/>
                <a:cs typeface="Arial" pitchFamily="34" charset="0"/>
              </a:rPr>
              <a:t>P</a:t>
            </a:r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800" dirty="0">
                <a:latin typeface="Arial" pitchFamily="34" charset="0"/>
                <a:ea typeface="Times New Roman"/>
                <a:cs typeface="Arial" pitchFamily="34" charset="0"/>
              </a:rPr>
              <a:t>protozoa</a:t>
            </a:r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 при хронических заболеваниях </a:t>
            </a:r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ЖКТ  </a:t>
            </a:r>
            <a:endParaRPr lang="ru-RU" sz="28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620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КДЛ</cp:lastModifiedBy>
  <cp:revision>54</cp:revision>
  <cp:lastPrinted>2016-11-14T12:21:54Z</cp:lastPrinted>
  <dcterms:created xsi:type="dcterms:W3CDTF">2016-11-11T12:09:49Z</dcterms:created>
  <dcterms:modified xsi:type="dcterms:W3CDTF">2022-04-15T14:00:20Z</dcterms:modified>
</cp:coreProperties>
</file>